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23"/>
  </p:notesMasterIdLst>
  <p:sldIdLst>
    <p:sldId id="258" r:id="rId2"/>
    <p:sldId id="274" r:id="rId3"/>
    <p:sldId id="276" r:id="rId4"/>
    <p:sldId id="275" r:id="rId5"/>
    <p:sldId id="296" r:id="rId6"/>
    <p:sldId id="298" r:id="rId7"/>
    <p:sldId id="285" r:id="rId8"/>
    <p:sldId id="289" r:id="rId9"/>
    <p:sldId id="277" r:id="rId10"/>
    <p:sldId id="284" r:id="rId11"/>
    <p:sldId id="281" r:id="rId12"/>
    <p:sldId id="290" r:id="rId13"/>
    <p:sldId id="278" r:id="rId14"/>
    <p:sldId id="262" r:id="rId15"/>
    <p:sldId id="295" r:id="rId16"/>
    <p:sldId id="288" r:id="rId17"/>
    <p:sldId id="299" r:id="rId18"/>
    <p:sldId id="293" r:id="rId19"/>
    <p:sldId id="294" r:id="rId20"/>
    <p:sldId id="292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564" autoAdjust="0"/>
    <p:restoredTop sz="74777" autoAdjust="0"/>
  </p:normalViewPr>
  <p:slideViewPr>
    <p:cSldViewPr snapToGrid="0">
      <p:cViewPr varScale="1">
        <p:scale>
          <a:sx n="63" d="100"/>
          <a:sy n="63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0858B-E9F2-470E-8A6A-7C0FF369E63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3763A24-FA95-4A79-8E65-B766349D5FA8}">
      <dgm:prSet/>
      <dgm:spPr/>
      <dgm:t>
        <a:bodyPr/>
        <a:lstStyle/>
        <a:p>
          <a:r>
            <a:rPr lang="en-US" dirty="0"/>
            <a:t>Recurrent Neural Networks</a:t>
          </a:r>
        </a:p>
      </dgm:t>
    </dgm:pt>
    <dgm:pt modelId="{DE423783-6D4C-4589-AB8E-78C13090D2FA}" type="parTrans" cxnId="{5F9A6810-3FC0-48EF-A0F6-F66423DD217B}">
      <dgm:prSet/>
      <dgm:spPr/>
      <dgm:t>
        <a:bodyPr/>
        <a:lstStyle/>
        <a:p>
          <a:endParaRPr lang="en-US"/>
        </a:p>
      </dgm:t>
    </dgm:pt>
    <dgm:pt modelId="{AA66D3B1-36B8-46B8-883E-502447152402}" type="sibTrans" cxnId="{5F9A6810-3FC0-48EF-A0F6-F66423DD217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46208A6-A8DD-48B4-9E86-651256B7723F}">
      <dgm:prSet/>
      <dgm:spPr/>
      <dgm:t>
        <a:bodyPr/>
        <a:lstStyle/>
        <a:p>
          <a:r>
            <a:rPr lang="en-US"/>
            <a:t>Different Betting Strategies</a:t>
          </a:r>
        </a:p>
      </dgm:t>
    </dgm:pt>
    <dgm:pt modelId="{16633236-22EF-4AF6-8520-EE8D06E35E95}" type="parTrans" cxnId="{02D5FDCE-18E3-415D-BB2D-35911A749736}">
      <dgm:prSet/>
      <dgm:spPr/>
      <dgm:t>
        <a:bodyPr/>
        <a:lstStyle/>
        <a:p>
          <a:endParaRPr lang="en-US"/>
        </a:p>
      </dgm:t>
    </dgm:pt>
    <dgm:pt modelId="{BF3EC70D-4670-419F-B3E2-EC750DFCAAEF}" type="sibTrans" cxnId="{02D5FDCE-18E3-415D-BB2D-35911A74973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8D5651F-1CB3-48E9-B004-25A37923BD04}">
      <dgm:prSet/>
      <dgm:spPr/>
      <dgm:t>
        <a:bodyPr/>
        <a:lstStyle/>
        <a:p>
          <a:r>
            <a:rPr lang="en-US" dirty="0"/>
            <a:t>More Feature Engineering</a:t>
          </a:r>
        </a:p>
      </dgm:t>
    </dgm:pt>
    <dgm:pt modelId="{1A4E4A0D-AD2E-478E-BA2F-729CCE064D1F}" type="parTrans" cxnId="{A50BC71D-43E0-491F-B877-800C3A2F36D4}">
      <dgm:prSet/>
      <dgm:spPr/>
      <dgm:t>
        <a:bodyPr/>
        <a:lstStyle/>
        <a:p>
          <a:endParaRPr lang="en-US"/>
        </a:p>
      </dgm:t>
    </dgm:pt>
    <dgm:pt modelId="{AEBEAD5F-6DBA-46E6-814A-B2DEDACF7590}" type="sibTrans" cxnId="{A50BC71D-43E0-491F-B877-800C3A2F36D4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0FA343F-BCBF-4631-A5CE-6758BC4C6A76}">
      <dgm:prSet/>
      <dgm:spPr/>
      <dgm:t>
        <a:bodyPr/>
        <a:lstStyle/>
        <a:p>
          <a:r>
            <a:rPr lang="en-US" dirty="0"/>
            <a:t>Custom Scoring Functions</a:t>
          </a:r>
        </a:p>
      </dgm:t>
    </dgm:pt>
    <dgm:pt modelId="{6F0CDFDB-C328-425B-830E-C665730E07E5}" type="parTrans" cxnId="{64E4C15B-91D5-4DC5-8B8B-6204B8BEA954}">
      <dgm:prSet/>
      <dgm:spPr/>
      <dgm:t>
        <a:bodyPr/>
        <a:lstStyle/>
        <a:p>
          <a:endParaRPr lang="en-US"/>
        </a:p>
      </dgm:t>
    </dgm:pt>
    <dgm:pt modelId="{AC92A15B-AD75-41D4-B206-EC0782419C7E}" type="sibTrans" cxnId="{64E4C15B-91D5-4DC5-8B8B-6204B8BEA954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B5B97EF-4C82-2742-9AA4-7DA2029BF1FB}" type="pres">
      <dgm:prSet presAssocID="{1200858B-E9F2-470E-8A6A-7C0FF369E63C}" presName="Name0" presStyleCnt="0">
        <dgm:presLayoutVars>
          <dgm:animLvl val="lvl"/>
          <dgm:resizeHandles val="exact"/>
        </dgm:presLayoutVars>
      </dgm:prSet>
      <dgm:spPr/>
    </dgm:pt>
    <dgm:pt modelId="{2EE2E5F0-C8CB-114C-9826-CCEFB77A6624}" type="pres">
      <dgm:prSet presAssocID="{D0FA343F-BCBF-4631-A5CE-6758BC4C6A76}" presName="compositeNode" presStyleCnt="0">
        <dgm:presLayoutVars>
          <dgm:bulletEnabled val="1"/>
        </dgm:presLayoutVars>
      </dgm:prSet>
      <dgm:spPr/>
    </dgm:pt>
    <dgm:pt modelId="{774F1578-12AB-7948-9B65-25137BE90868}" type="pres">
      <dgm:prSet presAssocID="{D0FA343F-BCBF-4631-A5CE-6758BC4C6A76}" presName="bgRect" presStyleLbl="alignNode1" presStyleIdx="0" presStyleCnt="4"/>
      <dgm:spPr/>
    </dgm:pt>
    <dgm:pt modelId="{E4835E16-F174-C14E-8FB3-E94F80ED3454}" type="pres">
      <dgm:prSet presAssocID="{AC92A15B-AD75-41D4-B206-EC0782419C7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0AF9FF01-444D-D94E-B336-4717EEECF45C}" type="pres">
      <dgm:prSet presAssocID="{D0FA343F-BCBF-4631-A5CE-6758BC4C6A76}" presName="nodeRect" presStyleLbl="alignNode1" presStyleIdx="0" presStyleCnt="4">
        <dgm:presLayoutVars>
          <dgm:bulletEnabled val="1"/>
        </dgm:presLayoutVars>
      </dgm:prSet>
      <dgm:spPr/>
    </dgm:pt>
    <dgm:pt modelId="{BB421C4B-A833-8A4F-B23C-2048532A3D04}" type="pres">
      <dgm:prSet presAssocID="{AC92A15B-AD75-41D4-B206-EC0782419C7E}" presName="sibTrans" presStyleCnt="0"/>
      <dgm:spPr/>
    </dgm:pt>
    <dgm:pt modelId="{DA346720-85D0-614A-9C86-C28EC4B7B621}" type="pres">
      <dgm:prSet presAssocID="{43763A24-FA95-4A79-8E65-B766349D5FA8}" presName="compositeNode" presStyleCnt="0">
        <dgm:presLayoutVars>
          <dgm:bulletEnabled val="1"/>
        </dgm:presLayoutVars>
      </dgm:prSet>
      <dgm:spPr/>
    </dgm:pt>
    <dgm:pt modelId="{66A6C3A7-E002-ED4B-9346-1B8C7AEF2F37}" type="pres">
      <dgm:prSet presAssocID="{43763A24-FA95-4A79-8E65-B766349D5FA8}" presName="bgRect" presStyleLbl="alignNode1" presStyleIdx="1" presStyleCnt="4"/>
      <dgm:spPr/>
    </dgm:pt>
    <dgm:pt modelId="{C3106E82-2E08-1B41-B197-57C0C3EF7D61}" type="pres">
      <dgm:prSet presAssocID="{AA66D3B1-36B8-46B8-883E-502447152402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201BC23C-BDD3-B945-9942-96198FE12BE1}" type="pres">
      <dgm:prSet presAssocID="{43763A24-FA95-4A79-8E65-B766349D5FA8}" presName="nodeRect" presStyleLbl="alignNode1" presStyleIdx="1" presStyleCnt="4">
        <dgm:presLayoutVars>
          <dgm:bulletEnabled val="1"/>
        </dgm:presLayoutVars>
      </dgm:prSet>
      <dgm:spPr/>
    </dgm:pt>
    <dgm:pt modelId="{8F48E3AB-969A-9F47-B475-B605D9593EA3}" type="pres">
      <dgm:prSet presAssocID="{AA66D3B1-36B8-46B8-883E-502447152402}" presName="sibTrans" presStyleCnt="0"/>
      <dgm:spPr/>
    </dgm:pt>
    <dgm:pt modelId="{F99FF79B-BDD2-E047-BCFF-DE968FD91D35}" type="pres">
      <dgm:prSet presAssocID="{E46208A6-A8DD-48B4-9E86-651256B7723F}" presName="compositeNode" presStyleCnt="0">
        <dgm:presLayoutVars>
          <dgm:bulletEnabled val="1"/>
        </dgm:presLayoutVars>
      </dgm:prSet>
      <dgm:spPr/>
    </dgm:pt>
    <dgm:pt modelId="{A14FCC36-2997-6245-B9BB-44D7FB3A58DC}" type="pres">
      <dgm:prSet presAssocID="{E46208A6-A8DD-48B4-9E86-651256B7723F}" presName="bgRect" presStyleLbl="alignNode1" presStyleIdx="2" presStyleCnt="4"/>
      <dgm:spPr/>
    </dgm:pt>
    <dgm:pt modelId="{14A87503-EAB6-8C41-A8AA-39AE9A4E09F6}" type="pres">
      <dgm:prSet presAssocID="{BF3EC70D-4670-419F-B3E2-EC750DFCAAEF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21FE3DC-3BF7-364E-B78B-A2189CF8883B}" type="pres">
      <dgm:prSet presAssocID="{E46208A6-A8DD-48B4-9E86-651256B7723F}" presName="nodeRect" presStyleLbl="alignNode1" presStyleIdx="2" presStyleCnt="4">
        <dgm:presLayoutVars>
          <dgm:bulletEnabled val="1"/>
        </dgm:presLayoutVars>
      </dgm:prSet>
      <dgm:spPr/>
    </dgm:pt>
    <dgm:pt modelId="{EAF92DFD-BB88-DA47-8271-86E29C6CCAD1}" type="pres">
      <dgm:prSet presAssocID="{BF3EC70D-4670-419F-B3E2-EC750DFCAAEF}" presName="sibTrans" presStyleCnt="0"/>
      <dgm:spPr/>
    </dgm:pt>
    <dgm:pt modelId="{AA11B3A1-B311-0744-8C38-07A77146243C}" type="pres">
      <dgm:prSet presAssocID="{58D5651F-1CB3-48E9-B004-25A37923BD04}" presName="compositeNode" presStyleCnt="0">
        <dgm:presLayoutVars>
          <dgm:bulletEnabled val="1"/>
        </dgm:presLayoutVars>
      </dgm:prSet>
      <dgm:spPr/>
    </dgm:pt>
    <dgm:pt modelId="{139D10F5-EB09-774A-BCF7-F44A0C18D57F}" type="pres">
      <dgm:prSet presAssocID="{58D5651F-1CB3-48E9-B004-25A37923BD04}" presName="bgRect" presStyleLbl="alignNode1" presStyleIdx="3" presStyleCnt="4"/>
      <dgm:spPr/>
    </dgm:pt>
    <dgm:pt modelId="{5D259680-5D7C-E242-93B1-B1E31A45C2E6}" type="pres">
      <dgm:prSet presAssocID="{AEBEAD5F-6DBA-46E6-814A-B2DEDACF7590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3416122-0E6D-2C40-A055-C6CB58647BAD}" type="pres">
      <dgm:prSet presAssocID="{58D5651F-1CB3-48E9-B004-25A37923BD04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A6B96C0D-52FF-C749-BBC7-BB398FC199D3}" type="presOf" srcId="{AA66D3B1-36B8-46B8-883E-502447152402}" destId="{C3106E82-2E08-1B41-B197-57C0C3EF7D61}" srcOrd="0" destOrd="0" presId="urn:microsoft.com/office/officeart/2016/7/layout/LinearBlockProcessNumbered"/>
    <dgm:cxn modelId="{5F9A6810-3FC0-48EF-A0F6-F66423DD217B}" srcId="{1200858B-E9F2-470E-8A6A-7C0FF369E63C}" destId="{43763A24-FA95-4A79-8E65-B766349D5FA8}" srcOrd="1" destOrd="0" parTransId="{DE423783-6D4C-4589-AB8E-78C13090D2FA}" sibTransId="{AA66D3B1-36B8-46B8-883E-502447152402}"/>
    <dgm:cxn modelId="{FB662F16-1DDB-0046-A991-6A53B624D380}" type="presOf" srcId="{43763A24-FA95-4A79-8E65-B766349D5FA8}" destId="{201BC23C-BDD3-B945-9942-96198FE12BE1}" srcOrd="1" destOrd="0" presId="urn:microsoft.com/office/officeart/2016/7/layout/LinearBlockProcessNumbered"/>
    <dgm:cxn modelId="{A50BC71D-43E0-491F-B877-800C3A2F36D4}" srcId="{1200858B-E9F2-470E-8A6A-7C0FF369E63C}" destId="{58D5651F-1CB3-48E9-B004-25A37923BD04}" srcOrd="3" destOrd="0" parTransId="{1A4E4A0D-AD2E-478E-BA2F-729CCE064D1F}" sibTransId="{AEBEAD5F-6DBA-46E6-814A-B2DEDACF7590}"/>
    <dgm:cxn modelId="{B066B828-DF99-6946-A342-EAAF3536D87F}" type="presOf" srcId="{BF3EC70D-4670-419F-B3E2-EC750DFCAAEF}" destId="{14A87503-EAB6-8C41-A8AA-39AE9A4E09F6}" srcOrd="0" destOrd="0" presId="urn:microsoft.com/office/officeart/2016/7/layout/LinearBlockProcessNumbered"/>
    <dgm:cxn modelId="{6DE5782E-5197-F64F-9E90-B07130A18528}" type="presOf" srcId="{E46208A6-A8DD-48B4-9E86-651256B7723F}" destId="{B21FE3DC-3BF7-364E-B78B-A2189CF8883B}" srcOrd="1" destOrd="0" presId="urn:microsoft.com/office/officeart/2016/7/layout/LinearBlockProcessNumbered"/>
    <dgm:cxn modelId="{2DF31F43-C0E5-844B-A377-3985B569E8BA}" type="presOf" srcId="{1200858B-E9F2-470E-8A6A-7C0FF369E63C}" destId="{8B5B97EF-4C82-2742-9AA4-7DA2029BF1FB}" srcOrd="0" destOrd="0" presId="urn:microsoft.com/office/officeart/2016/7/layout/LinearBlockProcessNumbered"/>
    <dgm:cxn modelId="{2465A055-6DFA-BD4A-B558-5F8FDAF9F34C}" type="presOf" srcId="{AEBEAD5F-6DBA-46E6-814A-B2DEDACF7590}" destId="{5D259680-5D7C-E242-93B1-B1E31A45C2E6}" srcOrd="0" destOrd="0" presId="urn:microsoft.com/office/officeart/2016/7/layout/LinearBlockProcessNumbered"/>
    <dgm:cxn modelId="{64E4C15B-91D5-4DC5-8B8B-6204B8BEA954}" srcId="{1200858B-E9F2-470E-8A6A-7C0FF369E63C}" destId="{D0FA343F-BCBF-4631-A5CE-6758BC4C6A76}" srcOrd="0" destOrd="0" parTransId="{6F0CDFDB-C328-425B-830E-C665730E07E5}" sibTransId="{AC92A15B-AD75-41D4-B206-EC0782419C7E}"/>
    <dgm:cxn modelId="{116C959F-196D-C042-BA48-47949F04B035}" type="presOf" srcId="{D0FA343F-BCBF-4631-A5CE-6758BC4C6A76}" destId="{774F1578-12AB-7948-9B65-25137BE90868}" srcOrd="0" destOrd="0" presId="urn:microsoft.com/office/officeart/2016/7/layout/LinearBlockProcessNumbered"/>
    <dgm:cxn modelId="{03B6CBB7-B54A-4546-9F2E-B707CD6D393C}" type="presOf" srcId="{AC92A15B-AD75-41D4-B206-EC0782419C7E}" destId="{E4835E16-F174-C14E-8FB3-E94F80ED3454}" srcOrd="0" destOrd="0" presId="urn:microsoft.com/office/officeart/2016/7/layout/LinearBlockProcessNumbered"/>
    <dgm:cxn modelId="{74A834C6-8BC2-7240-8A66-CF901FE6DE5D}" type="presOf" srcId="{58D5651F-1CB3-48E9-B004-25A37923BD04}" destId="{139D10F5-EB09-774A-BCF7-F44A0C18D57F}" srcOrd="0" destOrd="0" presId="urn:microsoft.com/office/officeart/2016/7/layout/LinearBlockProcessNumbered"/>
    <dgm:cxn modelId="{02D5FDCE-18E3-415D-BB2D-35911A749736}" srcId="{1200858B-E9F2-470E-8A6A-7C0FF369E63C}" destId="{E46208A6-A8DD-48B4-9E86-651256B7723F}" srcOrd="2" destOrd="0" parTransId="{16633236-22EF-4AF6-8520-EE8D06E35E95}" sibTransId="{BF3EC70D-4670-419F-B3E2-EC750DFCAAEF}"/>
    <dgm:cxn modelId="{FE7894CF-FA4D-4C4E-BF37-3676CBF5FDA9}" type="presOf" srcId="{E46208A6-A8DD-48B4-9E86-651256B7723F}" destId="{A14FCC36-2997-6245-B9BB-44D7FB3A58DC}" srcOrd="0" destOrd="0" presId="urn:microsoft.com/office/officeart/2016/7/layout/LinearBlockProcessNumbered"/>
    <dgm:cxn modelId="{840D3FDC-B903-2D4E-9FE6-38641816E5C2}" type="presOf" srcId="{58D5651F-1CB3-48E9-B004-25A37923BD04}" destId="{F3416122-0E6D-2C40-A055-C6CB58647BAD}" srcOrd="1" destOrd="0" presId="urn:microsoft.com/office/officeart/2016/7/layout/LinearBlockProcessNumbered"/>
    <dgm:cxn modelId="{595B07EE-5784-2844-B1FE-2F1CF304552E}" type="presOf" srcId="{D0FA343F-BCBF-4631-A5CE-6758BC4C6A76}" destId="{0AF9FF01-444D-D94E-B336-4717EEECF45C}" srcOrd="1" destOrd="0" presId="urn:microsoft.com/office/officeart/2016/7/layout/LinearBlockProcessNumbered"/>
    <dgm:cxn modelId="{9D7399FC-B7D1-2345-98F4-39DFD6118CEF}" type="presOf" srcId="{43763A24-FA95-4A79-8E65-B766349D5FA8}" destId="{66A6C3A7-E002-ED4B-9346-1B8C7AEF2F37}" srcOrd="0" destOrd="0" presId="urn:microsoft.com/office/officeart/2016/7/layout/LinearBlockProcessNumbered"/>
    <dgm:cxn modelId="{770888C8-1B29-844E-BC92-B3B62F749211}" type="presParOf" srcId="{8B5B97EF-4C82-2742-9AA4-7DA2029BF1FB}" destId="{2EE2E5F0-C8CB-114C-9826-CCEFB77A6624}" srcOrd="0" destOrd="0" presId="urn:microsoft.com/office/officeart/2016/7/layout/LinearBlockProcessNumbered"/>
    <dgm:cxn modelId="{0F9848AC-F60F-0A48-A96A-07D9F793174E}" type="presParOf" srcId="{2EE2E5F0-C8CB-114C-9826-CCEFB77A6624}" destId="{774F1578-12AB-7948-9B65-25137BE90868}" srcOrd="0" destOrd="0" presId="urn:microsoft.com/office/officeart/2016/7/layout/LinearBlockProcessNumbered"/>
    <dgm:cxn modelId="{ACB4D891-F875-9845-BBAF-FA72698CC475}" type="presParOf" srcId="{2EE2E5F0-C8CB-114C-9826-CCEFB77A6624}" destId="{E4835E16-F174-C14E-8FB3-E94F80ED3454}" srcOrd="1" destOrd="0" presId="urn:microsoft.com/office/officeart/2016/7/layout/LinearBlockProcessNumbered"/>
    <dgm:cxn modelId="{F9F5FA21-42FB-524E-A3B1-7C882B19BB10}" type="presParOf" srcId="{2EE2E5F0-C8CB-114C-9826-CCEFB77A6624}" destId="{0AF9FF01-444D-D94E-B336-4717EEECF45C}" srcOrd="2" destOrd="0" presId="urn:microsoft.com/office/officeart/2016/7/layout/LinearBlockProcessNumbered"/>
    <dgm:cxn modelId="{C5D66678-7D8D-604D-96D0-5A6AB587DA50}" type="presParOf" srcId="{8B5B97EF-4C82-2742-9AA4-7DA2029BF1FB}" destId="{BB421C4B-A833-8A4F-B23C-2048532A3D04}" srcOrd="1" destOrd="0" presId="urn:microsoft.com/office/officeart/2016/7/layout/LinearBlockProcessNumbered"/>
    <dgm:cxn modelId="{65311388-1FF0-A04F-AABF-9EB36D2668FC}" type="presParOf" srcId="{8B5B97EF-4C82-2742-9AA4-7DA2029BF1FB}" destId="{DA346720-85D0-614A-9C86-C28EC4B7B621}" srcOrd="2" destOrd="0" presId="urn:microsoft.com/office/officeart/2016/7/layout/LinearBlockProcessNumbered"/>
    <dgm:cxn modelId="{FC8FECD0-D278-194A-9BC8-6F4AC61E17AD}" type="presParOf" srcId="{DA346720-85D0-614A-9C86-C28EC4B7B621}" destId="{66A6C3A7-E002-ED4B-9346-1B8C7AEF2F37}" srcOrd="0" destOrd="0" presId="urn:microsoft.com/office/officeart/2016/7/layout/LinearBlockProcessNumbered"/>
    <dgm:cxn modelId="{262FCCD3-ED97-BE46-A36D-B69C5F38E4AA}" type="presParOf" srcId="{DA346720-85D0-614A-9C86-C28EC4B7B621}" destId="{C3106E82-2E08-1B41-B197-57C0C3EF7D61}" srcOrd="1" destOrd="0" presId="urn:microsoft.com/office/officeart/2016/7/layout/LinearBlockProcessNumbered"/>
    <dgm:cxn modelId="{6734701A-47AF-D743-9D0E-794C886CC0F0}" type="presParOf" srcId="{DA346720-85D0-614A-9C86-C28EC4B7B621}" destId="{201BC23C-BDD3-B945-9942-96198FE12BE1}" srcOrd="2" destOrd="0" presId="urn:microsoft.com/office/officeart/2016/7/layout/LinearBlockProcessNumbered"/>
    <dgm:cxn modelId="{8C7136B4-573C-B44F-89D3-B7B6981042A0}" type="presParOf" srcId="{8B5B97EF-4C82-2742-9AA4-7DA2029BF1FB}" destId="{8F48E3AB-969A-9F47-B475-B605D9593EA3}" srcOrd="3" destOrd="0" presId="urn:microsoft.com/office/officeart/2016/7/layout/LinearBlockProcessNumbered"/>
    <dgm:cxn modelId="{6527A8A5-1926-4240-91DF-B6164170A6E6}" type="presParOf" srcId="{8B5B97EF-4C82-2742-9AA4-7DA2029BF1FB}" destId="{F99FF79B-BDD2-E047-BCFF-DE968FD91D35}" srcOrd="4" destOrd="0" presId="urn:microsoft.com/office/officeart/2016/7/layout/LinearBlockProcessNumbered"/>
    <dgm:cxn modelId="{780D073A-D6C9-5F4C-9EF9-0D950E33E5D2}" type="presParOf" srcId="{F99FF79B-BDD2-E047-BCFF-DE968FD91D35}" destId="{A14FCC36-2997-6245-B9BB-44D7FB3A58DC}" srcOrd="0" destOrd="0" presId="urn:microsoft.com/office/officeart/2016/7/layout/LinearBlockProcessNumbered"/>
    <dgm:cxn modelId="{E22321A5-1E7C-8840-8038-E0B1A80DDCDE}" type="presParOf" srcId="{F99FF79B-BDD2-E047-BCFF-DE968FD91D35}" destId="{14A87503-EAB6-8C41-A8AA-39AE9A4E09F6}" srcOrd="1" destOrd="0" presId="urn:microsoft.com/office/officeart/2016/7/layout/LinearBlockProcessNumbered"/>
    <dgm:cxn modelId="{CD983767-C010-4D41-9E7A-6EC7302832B4}" type="presParOf" srcId="{F99FF79B-BDD2-E047-BCFF-DE968FD91D35}" destId="{B21FE3DC-3BF7-364E-B78B-A2189CF8883B}" srcOrd="2" destOrd="0" presId="urn:microsoft.com/office/officeart/2016/7/layout/LinearBlockProcessNumbered"/>
    <dgm:cxn modelId="{B652D8FD-ADE9-6844-B4DF-15C1DBAB7269}" type="presParOf" srcId="{8B5B97EF-4C82-2742-9AA4-7DA2029BF1FB}" destId="{EAF92DFD-BB88-DA47-8271-86E29C6CCAD1}" srcOrd="5" destOrd="0" presId="urn:microsoft.com/office/officeart/2016/7/layout/LinearBlockProcessNumbered"/>
    <dgm:cxn modelId="{C1A27665-06E9-3E48-AEA4-2D5E85D1E87B}" type="presParOf" srcId="{8B5B97EF-4C82-2742-9AA4-7DA2029BF1FB}" destId="{AA11B3A1-B311-0744-8C38-07A77146243C}" srcOrd="6" destOrd="0" presId="urn:microsoft.com/office/officeart/2016/7/layout/LinearBlockProcessNumbered"/>
    <dgm:cxn modelId="{6C3F50B7-AA28-2247-A4AA-CF3894FB38D5}" type="presParOf" srcId="{AA11B3A1-B311-0744-8C38-07A77146243C}" destId="{139D10F5-EB09-774A-BCF7-F44A0C18D57F}" srcOrd="0" destOrd="0" presId="urn:microsoft.com/office/officeart/2016/7/layout/LinearBlockProcessNumbered"/>
    <dgm:cxn modelId="{5492B2AC-FC78-7A41-AADB-A98A02B283BF}" type="presParOf" srcId="{AA11B3A1-B311-0744-8C38-07A77146243C}" destId="{5D259680-5D7C-E242-93B1-B1E31A45C2E6}" srcOrd="1" destOrd="0" presId="urn:microsoft.com/office/officeart/2016/7/layout/LinearBlockProcessNumbered"/>
    <dgm:cxn modelId="{390160A4-768C-4B42-B90C-15CE4B3E6B33}" type="presParOf" srcId="{AA11B3A1-B311-0744-8C38-07A77146243C}" destId="{F3416122-0E6D-2C40-A055-C6CB58647BA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F1578-12AB-7948-9B65-25137BE90868}">
      <dsp:nvSpPr>
        <dsp:cNvPr id="0" name=""/>
        <dsp:cNvSpPr/>
      </dsp:nvSpPr>
      <dsp:spPr>
        <a:xfrm>
          <a:off x="122" y="1898969"/>
          <a:ext cx="1478488" cy="17741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42" tIns="0" rIns="14604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Custom Scoring Functions</a:t>
          </a:r>
        </a:p>
      </dsp:txBody>
      <dsp:txXfrm>
        <a:off x="122" y="2608643"/>
        <a:ext cx="1478488" cy="1064512"/>
      </dsp:txXfrm>
    </dsp:sp>
    <dsp:sp modelId="{E4835E16-F174-C14E-8FB3-E94F80ED3454}">
      <dsp:nvSpPr>
        <dsp:cNvPr id="0" name=""/>
        <dsp:cNvSpPr/>
      </dsp:nvSpPr>
      <dsp:spPr>
        <a:xfrm>
          <a:off x="122" y="1898969"/>
          <a:ext cx="1478488" cy="7096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42" tIns="165100" rIns="146042" bIns="16510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01</a:t>
          </a:r>
        </a:p>
      </dsp:txBody>
      <dsp:txXfrm>
        <a:off x="122" y="1898969"/>
        <a:ext cx="1478488" cy="709674"/>
      </dsp:txXfrm>
    </dsp:sp>
    <dsp:sp modelId="{66A6C3A7-E002-ED4B-9346-1B8C7AEF2F37}">
      <dsp:nvSpPr>
        <dsp:cNvPr id="0" name=""/>
        <dsp:cNvSpPr/>
      </dsp:nvSpPr>
      <dsp:spPr>
        <a:xfrm>
          <a:off x="1596890" y="1898969"/>
          <a:ext cx="1478488" cy="1774186"/>
        </a:xfrm>
        <a:prstGeom prst="rect">
          <a:avLst/>
        </a:prstGeom>
        <a:solidFill>
          <a:schemeClr val="accent3">
            <a:hueOff val="2019711"/>
            <a:satOff val="12180"/>
            <a:lumOff val="-7385"/>
            <a:alphaOff val="0"/>
          </a:schemeClr>
        </a:solidFill>
        <a:ln w="12700" cap="flat" cmpd="sng" algn="ctr">
          <a:solidFill>
            <a:schemeClr val="accent3">
              <a:hueOff val="2019711"/>
              <a:satOff val="12180"/>
              <a:lumOff val="-7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42" tIns="0" rIns="14604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Recurrent Neural Networks</a:t>
          </a:r>
        </a:p>
      </dsp:txBody>
      <dsp:txXfrm>
        <a:off x="1596890" y="2608643"/>
        <a:ext cx="1478488" cy="1064512"/>
      </dsp:txXfrm>
    </dsp:sp>
    <dsp:sp modelId="{C3106E82-2E08-1B41-B197-57C0C3EF7D61}">
      <dsp:nvSpPr>
        <dsp:cNvPr id="0" name=""/>
        <dsp:cNvSpPr/>
      </dsp:nvSpPr>
      <dsp:spPr>
        <a:xfrm>
          <a:off x="1596890" y="1898969"/>
          <a:ext cx="1478488" cy="7096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42" tIns="165100" rIns="146042" bIns="16510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02</a:t>
          </a:r>
        </a:p>
      </dsp:txBody>
      <dsp:txXfrm>
        <a:off x="1596890" y="1898969"/>
        <a:ext cx="1478488" cy="709674"/>
      </dsp:txXfrm>
    </dsp:sp>
    <dsp:sp modelId="{A14FCC36-2997-6245-B9BB-44D7FB3A58DC}">
      <dsp:nvSpPr>
        <dsp:cNvPr id="0" name=""/>
        <dsp:cNvSpPr/>
      </dsp:nvSpPr>
      <dsp:spPr>
        <a:xfrm>
          <a:off x="3193658" y="1898969"/>
          <a:ext cx="1478488" cy="1774186"/>
        </a:xfrm>
        <a:prstGeom prst="rect">
          <a:avLst/>
        </a:prstGeom>
        <a:solidFill>
          <a:schemeClr val="accent3">
            <a:hueOff val="4039423"/>
            <a:satOff val="24360"/>
            <a:lumOff val="-14770"/>
            <a:alphaOff val="0"/>
          </a:schemeClr>
        </a:solidFill>
        <a:ln w="12700" cap="flat" cmpd="sng" algn="ctr">
          <a:solidFill>
            <a:schemeClr val="accent3">
              <a:hueOff val="4039423"/>
              <a:satOff val="24360"/>
              <a:lumOff val="-14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42" tIns="0" rIns="14604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Different Betting Strategies</a:t>
          </a:r>
        </a:p>
      </dsp:txBody>
      <dsp:txXfrm>
        <a:off x="3193658" y="2608643"/>
        <a:ext cx="1478488" cy="1064512"/>
      </dsp:txXfrm>
    </dsp:sp>
    <dsp:sp modelId="{14A87503-EAB6-8C41-A8AA-39AE9A4E09F6}">
      <dsp:nvSpPr>
        <dsp:cNvPr id="0" name=""/>
        <dsp:cNvSpPr/>
      </dsp:nvSpPr>
      <dsp:spPr>
        <a:xfrm>
          <a:off x="3193658" y="1898969"/>
          <a:ext cx="1478488" cy="7096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42" tIns="165100" rIns="146042" bIns="16510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03</a:t>
          </a:r>
        </a:p>
      </dsp:txBody>
      <dsp:txXfrm>
        <a:off x="3193658" y="1898969"/>
        <a:ext cx="1478488" cy="709674"/>
      </dsp:txXfrm>
    </dsp:sp>
    <dsp:sp modelId="{139D10F5-EB09-774A-BCF7-F44A0C18D57F}">
      <dsp:nvSpPr>
        <dsp:cNvPr id="0" name=""/>
        <dsp:cNvSpPr/>
      </dsp:nvSpPr>
      <dsp:spPr>
        <a:xfrm>
          <a:off x="4790426" y="1898969"/>
          <a:ext cx="1478488" cy="1774186"/>
        </a:xfrm>
        <a:prstGeom prst="rect">
          <a:avLst/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 w="12700" cap="flat" cmpd="sng" algn="ctr">
          <a:solidFill>
            <a:schemeClr val="accent3">
              <a:hueOff val="6059134"/>
              <a:satOff val="36540"/>
              <a:lumOff val="-22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42" tIns="0" rIns="14604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More Feature Engineering</a:t>
          </a:r>
        </a:p>
      </dsp:txBody>
      <dsp:txXfrm>
        <a:off x="4790426" y="2608643"/>
        <a:ext cx="1478488" cy="1064512"/>
      </dsp:txXfrm>
    </dsp:sp>
    <dsp:sp modelId="{5D259680-5D7C-E242-93B1-B1E31A45C2E6}">
      <dsp:nvSpPr>
        <dsp:cNvPr id="0" name=""/>
        <dsp:cNvSpPr/>
      </dsp:nvSpPr>
      <dsp:spPr>
        <a:xfrm>
          <a:off x="4790426" y="1898969"/>
          <a:ext cx="1478488" cy="7096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42" tIns="165100" rIns="146042" bIns="16510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04</a:t>
          </a:r>
        </a:p>
      </dsp:txBody>
      <dsp:txXfrm>
        <a:off x="4790426" y="1898969"/>
        <a:ext cx="1478488" cy="709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24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02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60% accuracy</a:t>
            </a:r>
          </a:p>
          <a:p>
            <a:endParaRPr lang="en-US" dirty="0"/>
          </a:p>
          <a:p>
            <a:r>
              <a:rPr lang="en-US" dirty="0"/>
              <a:t>52% home wins 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48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54% accuracy</a:t>
            </a:r>
          </a:p>
          <a:p>
            <a:r>
              <a:rPr lang="en-US" dirty="0"/>
              <a:t>44% home wins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93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78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3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39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47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14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9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20 teams, each team plays each other twice, once at their home stadium, once at the other teams stadium.</a:t>
            </a:r>
          </a:p>
          <a:p>
            <a:r>
              <a:rPr lang="en-US" dirty="0"/>
              <a:t>This results in 380 games, that take place from august to may.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43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43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9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preview stats - standings, whether or not a top player is out, odds for game</a:t>
            </a:r>
            <a:endParaRPr lang="en-US" sz="1200" dirty="0"/>
          </a:p>
          <a:p>
            <a:endParaRPr lang="en-US" dirty="0"/>
          </a:p>
          <a:p>
            <a:r>
              <a:rPr lang="en-US" dirty="0"/>
              <a:t>Evaluate model using both accuracy and a profit function that I created to generate the total payout if I were to bet $15 every game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B0402040204020203" pitchFamily="34" charset="0"/>
                <a:ea typeface="Helvetica Neue" panose="020B0502040204020203" pitchFamily="34" charset="0"/>
                <a:cs typeface="Helvetica Neue Light" panose="020B0402040204020203" pitchFamily="34" charset="0"/>
              </a:rPr>
              <a:t>Data – seasons from 10/11 to 17/18. 2500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B0402040204020203" pitchFamily="34" charset="0"/>
                <a:ea typeface="Helvetica Neue" panose="020B0502040204020203" pitchFamily="34" charset="0"/>
                <a:cs typeface="Helvetica Neue Light" panose="020B0402040204020203" pitchFamily="34" charset="0"/>
              </a:rPr>
              <a:t>obs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B0402040204020203" pitchFamily="34" charset="0"/>
                <a:ea typeface="Helvetica Neue" panose="020B0502040204020203" pitchFamily="34" charset="0"/>
                <a:cs typeface="Helvetica Neue Light" panose="020B0402040204020203" pitchFamily="34" charset="0"/>
              </a:rPr>
              <a:t>, 150~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1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B0402040204020203" pitchFamily="34" charset="0"/>
                <a:ea typeface="Helvetica Neue" panose="020B0502040204020203" pitchFamily="34" charset="0"/>
                <a:cs typeface="Helvetica Neue Light" panose="020B0402040204020203" pitchFamily="34" charset="0"/>
              </a:rPr>
              <a:t>Unlike many other sports such as basketball and baseball, there are 3 outcomes for soccer, making it more difficult to predict.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-Treat each home/away combination as a separate entity</a:t>
            </a:r>
          </a:p>
          <a:p>
            <a:r>
              <a:rPr lang="en-US" dirty="0"/>
              <a:t>Baseline predictor – always bet home win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2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Sets</a:t>
            </a:r>
          </a:p>
          <a:p>
            <a:endParaRPr lang="en-US" dirty="0"/>
          </a:p>
          <a:p>
            <a:r>
              <a:rPr lang="en-US" dirty="0"/>
              <a:t>-How to calculate averages?</a:t>
            </a:r>
          </a:p>
          <a:p>
            <a:r>
              <a:rPr lang="en-US" dirty="0"/>
              <a:t>-Rolling, Expanding, Exponential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6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Experimented within season modeling, train/test split 70/30 – ended with 250 observations to train on</a:t>
            </a:r>
          </a:p>
          <a:p>
            <a:endParaRPr lang="en-US" dirty="0"/>
          </a:p>
          <a:p>
            <a:r>
              <a:rPr lang="en-US" dirty="0"/>
              <a:t>-Random Forests performed the best consistently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12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are for a home or away team, most of the features aren’t related to a draw.</a:t>
            </a:r>
          </a:p>
          <a:p>
            <a:endParaRPr lang="en-US" dirty="0"/>
          </a:p>
          <a:p>
            <a:r>
              <a:rPr lang="en-US" dirty="0"/>
              <a:t>Draws are never going to be the most likely outcome.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people betting on the match do not want to see a boring result.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idea of betting on dull match counter to the reason they bet in the first place, which is to be entertained.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Penalize the model for not classifying draws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3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9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 FOR MICRO AVERAGE:</a:t>
            </a:r>
          </a:p>
          <a:p>
            <a:r>
              <a:rPr lang="en-US" dirty="0"/>
              <a:t>https://</a:t>
            </a:r>
            <a:r>
              <a:rPr lang="en-US" dirty="0" err="1"/>
              <a:t>datascience.stackexchange.com</a:t>
            </a:r>
            <a:r>
              <a:rPr lang="en-US" dirty="0"/>
              <a:t>/questions/15989/micro-average-vs-macro-average-performance-in-a-multiclass-classification-settin/16001#16001</a:t>
            </a:r>
          </a:p>
          <a:p>
            <a:endParaRPr lang="en-US" dirty="0"/>
          </a:p>
          <a:p>
            <a:r>
              <a:rPr lang="en-US" dirty="0"/>
              <a:t>Going forward I just picked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4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8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30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60" y="462455"/>
            <a:ext cx="10515600" cy="8222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5936"/>
            <a:ext cx="10515600" cy="4351338"/>
          </a:xfrm>
        </p:spPr>
        <p:txBody>
          <a:bodyPr/>
          <a:lstStyle>
            <a:lvl1pPr>
              <a:defRPr sz="14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52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B99D5E-E1A6-0843-A24A-74196D7DBCE8}"/>
              </a:ext>
            </a:extLst>
          </p:cNvPr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92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2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3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9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8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52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9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CD92-9D15-43B4-8516-073FCDAC90D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2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D2D70AD-3FCC-154A-AACD-386398D37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822" y="2056726"/>
            <a:ext cx="6553545" cy="275248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5432C56-2C92-4D92-A6EF-71FD57ED8F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3323141-567E-47C0-AAD1-37729003108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Predicting Match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Kevin Stern</a:t>
            </a:r>
          </a:p>
        </p:txBody>
      </p:sp>
    </p:spTree>
    <p:extLst>
      <p:ext uri="{BB962C8B-B14F-4D97-AF65-F5344CB8AC3E}">
        <p14:creationId xmlns:p14="http://schemas.microsoft.com/office/powerpoint/2010/main" val="98033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047C0F-F50D-4741-987B-C804581BB1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2E3CC4-FD8E-442A-8FEC-478617943F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Feature Importance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0FB862-692C-614B-AAA5-A397D4D43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676" y="1298125"/>
            <a:ext cx="8442760" cy="43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58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837471-7EF2-7840-BD0E-6C73BE342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79049FA-674F-401E-AB9D-CFD5A372C4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DFC76-19C3-6E45-979A-680F6ECC7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601" y="1675227"/>
            <a:ext cx="9940798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Evaluating Predictions (Test)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DDEF2-27F3-FA44-A22B-1C0F833DB60A}"/>
              </a:ext>
            </a:extLst>
          </p:cNvPr>
          <p:cNvSpPr txBox="1"/>
          <p:nvPr/>
        </p:nvSpPr>
        <p:spPr>
          <a:xfrm>
            <a:off x="8565838" y="4398635"/>
            <a:ext cx="2374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Accuracy: 60%</a:t>
            </a:r>
          </a:p>
          <a:p>
            <a:r>
              <a:rPr lang="en-US" dirty="0"/>
              <a:t>Baseline Accuracy: 52%</a:t>
            </a:r>
          </a:p>
        </p:txBody>
      </p:sp>
    </p:spTree>
    <p:extLst>
      <p:ext uri="{BB962C8B-B14F-4D97-AF65-F5344CB8AC3E}">
        <p14:creationId xmlns:p14="http://schemas.microsoft.com/office/powerpoint/2010/main" val="344740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837471-7EF2-7840-BD0E-6C73BE342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79049FA-674F-401E-AB9D-CFD5A372C4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Evaluating Predictions (Validation)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569C0-250A-C64F-B0E6-D886610AC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93" y="1869831"/>
            <a:ext cx="9939214" cy="4398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5DAD5-D365-5C49-9BD7-8191669FEF78}"/>
              </a:ext>
            </a:extLst>
          </p:cNvPr>
          <p:cNvSpPr txBox="1"/>
          <p:nvPr/>
        </p:nvSpPr>
        <p:spPr>
          <a:xfrm>
            <a:off x="6096000" y="4572049"/>
            <a:ext cx="2374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Accuracy: 54%</a:t>
            </a:r>
          </a:p>
          <a:p>
            <a:r>
              <a:rPr lang="en-US" dirty="0"/>
              <a:t>Baseline Accuracy: 44%</a:t>
            </a:r>
          </a:p>
        </p:txBody>
      </p:sp>
    </p:spTree>
    <p:extLst>
      <p:ext uri="{BB962C8B-B14F-4D97-AF65-F5344CB8AC3E}">
        <p14:creationId xmlns:p14="http://schemas.microsoft.com/office/powerpoint/2010/main" val="476962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0358CD4-5467-3441-935E-FA6D3872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30" y="4922496"/>
            <a:ext cx="2248856" cy="1686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F9FA52-83F8-6D41-A994-5E6D83F9A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93" y="1828800"/>
            <a:ext cx="9939214" cy="439826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79049FA-674F-401E-AB9D-CFD5A372C4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Evaluating Predictions (Validation)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51D57-F2FE-B64D-8D3D-A81135731F0B}"/>
              </a:ext>
            </a:extLst>
          </p:cNvPr>
          <p:cNvSpPr txBox="1"/>
          <p:nvPr/>
        </p:nvSpPr>
        <p:spPr>
          <a:xfrm>
            <a:off x="6096000" y="4572049"/>
            <a:ext cx="2374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Accuracy: 54%</a:t>
            </a:r>
          </a:p>
          <a:p>
            <a:r>
              <a:rPr lang="en-US" dirty="0"/>
              <a:t>Baseline Accuracy: 44%</a:t>
            </a:r>
          </a:p>
          <a:p>
            <a:r>
              <a:rPr lang="en-US" dirty="0"/>
              <a:t>538 Accuracy: 51%</a:t>
            </a:r>
          </a:p>
        </p:txBody>
      </p:sp>
    </p:spTree>
    <p:extLst>
      <p:ext uri="{BB962C8B-B14F-4D97-AF65-F5344CB8AC3E}">
        <p14:creationId xmlns:p14="http://schemas.microsoft.com/office/powerpoint/2010/main" val="1910995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3AE3C92-7E04-4978-9145-F75BD4C57A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50E988-E414-440A-963B-4EAF7B06DB3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654397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EB2CAE1A-AB05-BE49-9037-F222038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Next Steps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72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530C543-1AC3-43C4-92E5-781076073C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3A0DED50-719E-46EF-A03C-26C1950003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3F64A896-EF71-460E-81A4-2A384E3243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4A8A5-4886-074C-BB1C-48D3E6EF4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0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530C543-1AC3-43C4-92E5-781076073C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3A0DED50-719E-46EF-A03C-26C1950003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3F64A896-EF71-460E-81A4-2A384E3243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Technical Appendix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4A8A5-4886-074C-BB1C-48D3E6EF4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29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Model Accuracy Score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113CEA-C96A-7D4D-9E61-510019991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332185"/>
              </p:ext>
            </p:extLst>
          </p:nvPr>
        </p:nvGraphicFramePr>
        <p:xfrm>
          <a:off x="1732455" y="1690688"/>
          <a:ext cx="5819228" cy="2408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9614">
                  <a:extLst>
                    <a:ext uri="{9D8B030D-6E8A-4147-A177-3AD203B41FA5}">
                      <a16:colId xmlns:a16="http://schemas.microsoft.com/office/drawing/2014/main" val="3161681484"/>
                    </a:ext>
                  </a:extLst>
                </a:gridCol>
                <a:gridCol w="2909614">
                  <a:extLst>
                    <a:ext uri="{9D8B030D-6E8A-4147-A177-3AD203B41FA5}">
                      <a16:colId xmlns:a16="http://schemas.microsoft.com/office/drawing/2014/main" val="2081628945"/>
                    </a:ext>
                  </a:extLst>
                </a:gridCol>
              </a:tblGrid>
              <a:tr h="60208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495687"/>
                  </a:ext>
                </a:extLst>
              </a:tr>
              <a:tr h="602087">
                <a:tc>
                  <a:txBody>
                    <a:bodyPr/>
                    <a:lstStyle/>
                    <a:p>
                      <a:r>
                        <a:rPr lang="en-US" sz="24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515861"/>
                  </a:ext>
                </a:extLst>
              </a:tr>
              <a:tr h="602087">
                <a:tc>
                  <a:txBody>
                    <a:bodyPr/>
                    <a:lstStyle/>
                    <a:p>
                      <a:r>
                        <a:rPr lang="en-US" sz="24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07797"/>
                  </a:ext>
                </a:extLst>
              </a:tr>
              <a:tr h="602087">
                <a:tc>
                  <a:txBody>
                    <a:bodyPr/>
                    <a:lstStyle/>
                    <a:p>
                      <a:r>
                        <a:rPr lang="en-US" sz="2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9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60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Tree from the 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CC225-1CF4-274C-90B1-6E7147C6E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5" r="33783" b="10274"/>
          <a:stretch/>
        </p:blipFill>
        <p:spPr>
          <a:xfrm>
            <a:off x="2057399" y="1354370"/>
            <a:ext cx="8554453" cy="52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52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Sample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8762F-FFF4-E54E-8276-C0343BF2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63" y="2375902"/>
            <a:ext cx="9629273" cy="4317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4FD7F-E053-B046-B642-B7CF81DF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338" y="1350803"/>
            <a:ext cx="9701462" cy="102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0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BAFDAD-2C6D-5A4D-BA06-83D8F6A9D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Down Arrow 7">
            <a:extLst>
              <a:ext uri="{FF2B5EF4-FFF2-40B4-BE49-F238E27FC236}">
                <a16:creationId xmlns:a16="http://schemas.microsoft.com/office/drawing/2014/main" id="{5B33541F-A031-4EEF-89EA-01056FC1B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English Premier League</a:t>
            </a:r>
          </a:p>
        </p:txBody>
      </p:sp>
    </p:spTree>
    <p:extLst>
      <p:ext uri="{BB962C8B-B14F-4D97-AF65-F5344CB8AC3E}">
        <p14:creationId xmlns:p14="http://schemas.microsoft.com/office/powerpoint/2010/main" val="55573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4D86BF-C133-E04D-9A1A-0279E214A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6" y="1844173"/>
            <a:ext cx="10646054" cy="431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Within Season Modeling (2015-2016)</a:t>
            </a:r>
          </a:p>
        </p:txBody>
      </p:sp>
    </p:spTree>
    <p:extLst>
      <p:ext uri="{BB962C8B-B14F-4D97-AF65-F5344CB8AC3E}">
        <p14:creationId xmlns:p14="http://schemas.microsoft.com/office/powerpoint/2010/main" val="89889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3E3B5-B562-3F48-BB40-A569EC9C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842448"/>
            <a:ext cx="10525125" cy="4317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Within Season Modeling (2016-2017)</a:t>
            </a:r>
          </a:p>
        </p:txBody>
      </p:sp>
    </p:spTree>
    <p:extLst>
      <p:ext uri="{BB962C8B-B14F-4D97-AF65-F5344CB8AC3E}">
        <p14:creationId xmlns:p14="http://schemas.microsoft.com/office/powerpoint/2010/main" val="56479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2D6085-394C-40CA-9951-8985EF57A7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4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Objective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C786-F0B8-ED4A-9E66-BBC2BC67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US" sz="2400" dirty="0"/>
              <a:t>Predict future matches based on past performance and other available data</a:t>
            </a:r>
          </a:p>
          <a:p>
            <a:endParaRPr lang="en-US" sz="2400" dirty="0"/>
          </a:p>
          <a:p>
            <a:r>
              <a:rPr lang="en-US" sz="2400" dirty="0"/>
              <a:t>Accuracy Score &amp; Bet $15 on every prediction</a:t>
            </a:r>
          </a:p>
          <a:p>
            <a:endParaRPr lang="en-US" sz="2400" dirty="0"/>
          </a:p>
          <a:p>
            <a:r>
              <a:rPr lang="en-US" sz="2400" dirty="0"/>
              <a:t>Data from </a:t>
            </a:r>
            <a:r>
              <a:rPr lang="en-US" sz="2400" dirty="0" err="1"/>
              <a:t>Whoscored.com</a:t>
            </a:r>
            <a:r>
              <a:rPr lang="en-US" sz="2400" dirty="0"/>
              <a:t> for season 10/11 to 17/18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B9257-94E6-1048-8F33-32F0EBC70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6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2D6085-394C-40CA-9951-8985EF57A7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4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Baseline Predictor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B9257-94E6-1048-8F33-32F0EBC70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10EBD9-A030-494B-8CA1-19DC91BA6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1645603"/>
            <a:ext cx="7721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3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2D6085-394C-40CA-9951-8985EF57A7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4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C786-F0B8-ED4A-9E66-BBC2BC67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US" sz="2400" dirty="0"/>
              <a:t>Moving average calculations</a:t>
            </a:r>
          </a:p>
          <a:p>
            <a:endParaRPr lang="en-US" sz="2400" dirty="0"/>
          </a:p>
          <a:p>
            <a:r>
              <a:rPr lang="en-US" sz="2400" dirty="0"/>
              <a:t>A model for each season?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B9257-94E6-1048-8F33-32F0EBC70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EFDF6-5C77-434A-A233-6A2DEB377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407" y="2358533"/>
            <a:ext cx="5604667" cy="21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1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2D6085-394C-40CA-9951-8985EF57A7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4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C786-F0B8-ED4A-9E66-BBC2BC67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US" sz="2400" dirty="0"/>
              <a:t>Moving average calculations</a:t>
            </a:r>
          </a:p>
          <a:p>
            <a:endParaRPr lang="en-US" sz="2400" dirty="0"/>
          </a:p>
          <a:p>
            <a:r>
              <a:rPr lang="en-US" sz="2400" dirty="0"/>
              <a:t>A model for each season?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B9257-94E6-1048-8F33-32F0EBC70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EFDF6-5C77-434A-A233-6A2DEB377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407" y="2358533"/>
            <a:ext cx="5604667" cy="21675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8D61FB9-B990-6342-B01B-BE1B25221029}"/>
              </a:ext>
            </a:extLst>
          </p:cNvPr>
          <p:cNvGrpSpPr/>
          <p:nvPr/>
        </p:nvGrpSpPr>
        <p:grpSpPr>
          <a:xfrm>
            <a:off x="1755610" y="4754055"/>
            <a:ext cx="7436427" cy="1326536"/>
            <a:chOff x="2013928" y="4702703"/>
            <a:chExt cx="7436427" cy="13265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F05E53-CE9F-9748-8CE3-4D35C474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3928" y="4702703"/>
              <a:ext cx="7436427" cy="990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89D0D3-2EBA-E94F-B3AB-BD84D67DC58D}"/>
                </a:ext>
              </a:extLst>
            </p:cNvPr>
            <p:cNvSpPr txBox="1"/>
            <p:nvPr/>
          </p:nvSpPr>
          <p:spPr>
            <a:xfrm>
              <a:off x="3091102" y="5008557"/>
              <a:ext cx="2320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Season 10/11 to 15/16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0C1683-D152-AA45-8BA0-1F344FF299D3}"/>
                </a:ext>
              </a:extLst>
            </p:cNvPr>
            <p:cNvSpPr txBox="1"/>
            <p:nvPr/>
          </p:nvSpPr>
          <p:spPr>
            <a:xfrm>
              <a:off x="6501244" y="5013337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Season 16/17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E61184-2836-D246-B76C-DB67ADC4E273}"/>
                </a:ext>
              </a:extLst>
            </p:cNvPr>
            <p:cNvSpPr txBox="1"/>
            <p:nvPr/>
          </p:nvSpPr>
          <p:spPr>
            <a:xfrm>
              <a:off x="7975799" y="5008557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Season 17/18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466355-2DD8-8840-870F-8D3A6FE659BA}"/>
                </a:ext>
              </a:extLst>
            </p:cNvPr>
            <p:cNvSpPr txBox="1"/>
            <p:nvPr/>
          </p:nvSpPr>
          <p:spPr>
            <a:xfrm>
              <a:off x="4159348" y="5659907"/>
              <a:ext cx="64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D3467-320B-9640-B067-4A08B5A71955}"/>
                </a:ext>
              </a:extLst>
            </p:cNvPr>
            <p:cNvSpPr txBox="1"/>
            <p:nvPr/>
          </p:nvSpPr>
          <p:spPr>
            <a:xfrm>
              <a:off x="6948086" y="5659907"/>
              <a:ext cx="555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D7FE16-C8E6-EF49-82AF-96D68637C771}"/>
                </a:ext>
              </a:extLst>
            </p:cNvPr>
            <p:cNvSpPr txBox="1"/>
            <p:nvPr/>
          </p:nvSpPr>
          <p:spPr>
            <a:xfrm>
              <a:off x="8144370" y="5659907"/>
              <a:ext cx="1123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Validation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458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2D6085-394C-40CA-9951-8985EF57A7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4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Where are the draws?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C786-F0B8-ED4A-9E66-BBC2BC67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B9257-94E6-1048-8F33-32F0EBC70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E6946-5725-3645-9FC1-D789E4EDF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42" y="1358925"/>
            <a:ext cx="5875766" cy="51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77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2D6085-394C-40CA-9951-8985EF57A7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C786-F0B8-ED4A-9E66-BBC2BC67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17E24-5C4B-F741-B61B-BB5D89B9556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23A97-DB44-0446-A876-E5180D39F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119" y="1405529"/>
            <a:ext cx="5871761" cy="5175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27EC87-3E1B-AC42-8CF1-75EAF59E60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63414E-3B14-DB40-A935-E0A60872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4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Class Weights</a:t>
            </a:r>
          </a:p>
        </p:txBody>
      </p:sp>
    </p:spTree>
    <p:extLst>
      <p:ext uri="{BB962C8B-B14F-4D97-AF65-F5344CB8AC3E}">
        <p14:creationId xmlns:p14="http://schemas.microsoft.com/office/powerpoint/2010/main" val="392582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047C0F-F50D-4741-987B-C804581BB1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51"/>
          <a:stretch/>
        </p:blipFill>
        <p:spPr>
          <a:xfrm>
            <a:off x="10626082" y="5044966"/>
            <a:ext cx="1244353" cy="14030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2E3CC4-FD8E-442A-8FEC-478617943F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B6180-E98C-CF45-A2D2-BCAA53AB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559" y="914359"/>
            <a:ext cx="8310537" cy="5363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050B8-1BE2-924B-A9F4-09782F19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905283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2297</TotalTime>
  <Words>496</Words>
  <Application>Microsoft Macintosh PowerPoint</Application>
  <PresentationFormat>Widescreen</PresentationFormat>
  <Paragraphs>132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Helvetica Neue</vt:lpstr>
      <vt:lpstr>Helvetica Neue Light</vt:lpstr>
      <vt:lpstr>Segoe UI Light</vt:lpstr>
      <vt:lpstr>Segoe UI Semilight</vt:lpstr>
      <vt:lpstr>Office Theme</vt:lpstr>
      <vt:lpstr>Predicting Match Outcomes</vt:lpstr>
      <vt:lpstr>English Premier League</vt:lpstr>
      <vt:lpstr>Objective &amp; Data</vt:lpstr>
      <vt:lpstr>Baseline Predictor</vt:lpstr>
      <vt:lpstr>Model Exploration</vt:lpstr>
      <vt:lpstr>Model Exploration</vt:lpstr>
      <vt:lpstr>Where are the draws?</vt:lpstr>
      <vt:lpstr>Class Weights</vt:lpstr>
      <vt:lpstr>Model Selection</vt:lpstr>
      <vt:lpstr>Feature Importance</vt:lpstr>
      <vt:lpstr>Evaluating Predictions (Test)</vt:lpstr>
      <vt:lpstr>Evaluating Predictions (Validation)</vt:lpstr>
      <vt:lpstr>Evaluating Predictions (Validation)</vt:lpstr>
      <vt:lpstr>Next Steps </vt:lpstr>
      <vt:lpstr>Questions?</vt:lpstr>
      <vt:lpstr>Technical Appendix</vt:lpstr>
      <vt:lpstr>Model Accuracy Score</vt:lpstr>
      <vt:lpstr>Tree from the Random Forest</vt:lpstr>
      <vt:lpstr>Sample Data</vt:lpstr>
      <vt:lpstr>Within Season Modeling (2015-2016)</vt:lpstr>
      <vt:lpstr>Within Season Modeling (2016-2017)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Kevin Stern</dc:creator>
  <cp:lastModifiedBy>Kevin Stern</cp:lastModifiedBy>
  <cp:revision>51</cp:revision>
  <dcterms:created xsi:type="dcterms:W3CDTF">2018-02-13T03:33:04Z</dcterms:created>
  <dcterms:modified xsi:type="dcterms:W3CDTF">2018-02-14T18:58:33Z</dcterms:modified>
</cp:coreProperties>
</file>